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retendard Bold"/>
      <p:bold r:id="rId29"/>
    </p:embeddedFont>
    <p:embeddedFont>
      <p:font typeface="Pretendard Medium"/>
      <p:bold r:id="rId30"/>
    </p:embeddedFont>
    <p:embeddedFont>
      <p:font typeface="Pretendard SemiBold"/>
      <p:bold r:id="rId31"/>
    </p:embeddedFont>
    <p:embeddedFont>
      <p:font typeface="Pretendard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0" y="6858000"/>
            <a:ext cx="7620000" cy="73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0" y="7797800"/>
            <a:ext cx="7620000" cy="73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0" y="8724900"/>
            <a:ext cx="76200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57700" y="2311400"/>
            <a:ext cx="93726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열섬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현상과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녹지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공간</a:t>
            </a:r>
          </a:p>
          <a:p>
            <a:pPr algn="ctr" lvl="0">
              <a:lnSpc>
                <a:spcPct val="81339"/>
              </a:lnSpc>
            </a:pP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사이의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상관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관계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07200" y="4914900"/>
            <a:ext cx="467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Pretendard Medium"/>
              </a:rPr>
              <a:t>데이터과학개론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6200" y="6972300"/>
            <a:ext cx="7988300" cy="237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202021021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소프트웨어학과</a:t>
            </a: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윤재형</a:t>
            </a:r>
          </a:p>
          <a:p>
            <a:pPr algn="ctr" lvl="0">
              <a:lnSpc>
                <a:spcPct val="88810"/>
              </a:lnSpc>
            </a:pPr>
          </a:p>
          <a:p>
            <a:pPr algn="ctr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202221591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소프트웨어학과</a:t>
            </a: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김미서</a:t>
            </a:r>
          </a:p>
          <a:p>
            <a:pPr algn="ctr" lvl="0">
              <a:lnSpc>
                <a:spcPct val="88810"/>
              </a:lnSpc>
            </a:pPr>
          </a:p>
          <a:p>
            <a:pPr algn="ctr" lvl="0">
              <a:lnSpc>
                <a:spcPct val="88810"/>
              </a:lnSpc>
            </a:pP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202021061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스마트정보통신공학과</a:t>
            </a:r>
            <a:r>
              <a:rPr lang="en-US" sz="33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509A6A"/>
                </a:solidFill>
                <a:ea typeface="Pretendard Bold"/>
              </a:rPr>
              <a:t>박민기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구별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미세먼지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오염도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58900"/>
            <a:ext cx="10718800" cy="85725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79200" y="1346200"/>
          <a:ext cx="5270500" cy="8585200"/>
        </p:xfrm>
        <a:graphic>
          <a:graphicData uri="http://schemas.openxmlformats.org/drawingml/2006/table">
            <a:tbl>
              <a:tblPr/>
              <a:tblGrid>
                <a:gridCol w="1257300"/>
                <a:gridCol w="1257300"/>
                <a:gridCol w="1257300"/>
                <a:gridCol w="1257300"/>
              </a:tblGrid>
              <a:tr h="647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강남구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26.33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24.67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서초구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27.67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26.67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관악구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송파구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광진구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양천구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26.33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영등포구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금천구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용산구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27.33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노원구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은평구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도봉구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27.67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마포구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단위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μg/m³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346200"/>
            <a:ext cx="20066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온열질환으로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인한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사망자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58900"/>
            <a:ext cx="10718800" cy="85725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79200" y="1346200"/>
          <a:ext cx="5270500" cy="8585200"/>
        </p:xfrm>
        <a:graphic>
          <a:graphicData uri="http://schemas.openxmlformats.org/drawingml/2006/table">
            <a:tbl>
              <a:tblPr/>
              <a:tblGrid>
                <a:gridCol w="1257300"/>
                <a:gridCol w="1257300"/>
                <a:gridCol w="1257300"/>
                <a:gridCol w="1257300"/>
              </a:tblGrid>
              <a:tr h="647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강남구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서초구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관악구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송파구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광진구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양천구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영등포구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금천구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용산구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노원구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은평구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도봉구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마포구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단위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346200"/>
            <a:ext cx="20066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구별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인구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수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대비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고령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인구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수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비율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58900"/>
            <a:ext cx="10718800" cy="85725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79200" y="1346200"/>
          <a:ext cx="5270500" cy="8585200"/>
        </p:xfrm>
        <a:graphic>
          <a:graphicData uri="http://schemas.openxmlformats.org/drawingml/2006/table">
            <a:tbl>
              <a:tblPr/>
              <a:tblGrid>
                <a:gridCol w="1257300"/>
                <a:gridCol w="1257300"/>
                <a:gridCol w="1257300"/>
                <a:gridCol w="1257300"/>
              </a:tblGrid>
              <a:tr h="647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강남구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15.67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18.44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17.62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서초구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15.8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23.23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17.36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17.62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18.43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관악구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송파구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16.21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광진구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16.43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양천구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19.46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영등포구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17.25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금천구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19.03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용산구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18.08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노원구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18.88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은평구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19.72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도봉구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22.33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20.08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19.37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20.72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18.17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마포구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15.55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단위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346200"/>
            <a:ext cx="20066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4100" y="4546600"/>
            <a:ext cx="11099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방법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알고리즘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지리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정보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분석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녹지면적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+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미세먼지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638300"/>
            <a:ext cx="9525000" cy="762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0" y="1638300"/>
            <a:ext cx="9525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지리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정보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분석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녹지면적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+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638300"/>
            <a:ext cx="9525000" cy="762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0" y="1638300"/>
            <a:ext cx="9525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지리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정보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분석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+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미세먼지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638300"/>
            <a:ext cx="9525000" cy="762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0" y="1638300"/>
            <a:ext cx="9525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지리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정보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분석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+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온열질환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638300"/>
            <a:ext cx="9525000" cy="762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0" y="1638300"/>
            <a:ext cx="9525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↑,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미세먼지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↑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2019300"/>
            <a:ext cx="8572500" cy="685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2667000"/>
            <a:ext cx="857250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↑,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온열환자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↑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2019300"/>
            <a:ext cx="8572500" cy="685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2717800"/>
            <a:ext cx="85725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4100" y="4546600"/>
            <a:ext cx="11099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1.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주제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선정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4.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고령인구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↑,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온열환자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↑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2235200"/>
            <a:ext cx="85725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2705100"/>
            <a:ext cx="85725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4100" y="4546600"/>
            <a:ext cx="11099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5.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5.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분석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결과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73600" y="1346200"/>
            <a:ext cx="8940800" cy="715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97200" y="8216900"/>
            <a:ext cx="12280900" cy="205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광진구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동대문구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동작구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영등포구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특히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송파구의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녹지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조성이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시급해보임</a:t>
            </a:r>
          </a:p>
          <a:p>
            <a:pPr algn="ctr" lvl="0">
              <a:lnSpc>
                <a:spcPct val="107070"/>
              </a:lnSpc>
            </a:pPr>
          </a:p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고령인구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수가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낮음에도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온열질환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사망자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수가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높게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나타남</a:t>
            </a:r>
          </a:p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녹지분포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데이터를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제외한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모든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데이터에서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최고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수치를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보임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7700" y="4546600"/>
            <a:ext cx="93726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71800" y="7848600"/>
            <a:ext cx="123317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열섬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현상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이하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최고기온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)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과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녹지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공간의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상관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관계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파악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타당성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검증</a:t>
            </a:r>
          </a:p>
          <a:p>
            <a:pPr algn="ctr" lvl="0">
              <a:lnSpc>
                <a:spcPct val="99600"/>
              </a:lnSpc>
            </a:pPr>
          </a:p>
          <a:p>
            <a:pPr algn="ctr" lvl="0">
              <a:lnSpc>
                <a:spcPct val="99600"/>
              </a:lnSpc>
            </a:pP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녹지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공간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조성을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위한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최적의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지역</a:t>
            </a:r>
            <a:r>
              <a:rPr lang="en-US" sz="35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595959"/>
                </a:solidFill>
                <a:ea typeface="Pretendard Medium"/>
              </a:rPr>
              <a:t>선별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1.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주제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선정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35300" y="6540500"/>
            <a:ext cx="5892800" cy="698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13200" y="6731000"/>
            <a:ext cx="3937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열섬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현상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59900" y="6540500"/>
            <a:ext cx="5892800" cy="69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337800" y="6731000"/>
            <a:ext cx="3937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녹지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공간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4737100"/>
            <a:ext cx="254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933700"/>
            <a:ext cx="5892800" cy="360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35300" y="2933700"/>
            <a:ext cx="5892800" cy="360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47300" y="2933700"/>
            <a:ext cx="4330700" cy="360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11600" y="3009900"/>
            <a:ext cx="4140200" cy="353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91500" y="4318000"/>
            <a:ext cx="1905000" cy="850900"/>
          </a:xfrm>
          <a:prstGeom prst="rect">
            <a:avLst/>
          </a:prstGeom>
          <a:effectLst>
            <a:outerShdw dir="5400000" dist="78401" blurRad="7184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4100" y="4546600"/>
            <a:ext cx="11099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2.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관련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연구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05500" y="2222500"/>
            <a:ext cx="6464300" cy="825500"/>
          </a:xfrm>
          <a:prstGeom prst="rect">
            <a:avLst/>
          </a:prstGeom>
          <a:effectLst>
            <a:outerShdw dir="2700000" dist="76471" blurRad="6835">
              <a:srgbClr val="509A6A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467600" y="2387600"/>
            <a:ext cx="3340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선행</a:t>
            </a:r>
            <a:r>
              <a:rPr lang="en-US" sz="30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0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연구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300" y="3606800"/>
            <a:ext cx="6870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구진모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김정원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"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도시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숲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최적의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위치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추천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"</a:t>
            </a:r>
          </a:p>
          <a:p>
            <a:pPr algn="ctr" lvl="0">
              <a:lnSpc>
                <a:spcPct val="107070"/>
              </a:lnSpc>
            </a:pP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(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단국대학교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2017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서울시빅캠상시공모전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05500" y="5575300"/>
            <a:ext cx="6464300" cy="825500"/>
          </a:xfrm>
          <a:prstGeom prst="rect">
            <a:avLst/>
          </a:prstGeom>
          <a:effectLst>
            <a:outerShdw dir="2700000" dist="76471" blurRad="6835">
              <a:srgbClr val="509A6A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505700" y="5702300"/>
            <a:ext cx="3276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업그레이드</a:t>
            </a:r>
            <a:r>
              <a:rPr lang="en-US" sz="30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509A6A"/>
                </a:solidFill>
                <a:ea typeface="Pretendard Bold"/>
              </a:rPr>
              <a:t>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4200" y="6705600"/>
            <a:ext cx="94996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도시숲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비율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평균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온도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미세먼지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'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나쁨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'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빈도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데이터</a:t>
            </a:r>
          </a:p>
          <a:p>
            <a:pPr algn="ctr" lvl="0">
              <a:lnSpc>
                <a:spcPct val="107070"/>
              </a:lnSpc>
            </a:pP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↓</a:t>
            </a:r>
          </a:p>
          <a:p>
            <a:pPr algn="ctr" lvl="0">
              <a:lnSpc>
                <a:spcPct val="10707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녹지면적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미세먼지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최고기온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온열질환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고령인구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Medium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2.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관련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프로젝트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및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연구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509A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4100" y="4546600"/>
            <a:ext cx="110998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en-US" sz="9000" b="false" i="false" u="none" strike="noStrike" spc="-500">
                <a:solidFill>
                  <a:srgbClr val="FFFFFF"/>
                </a:solidFill>
                <a:latin typeface="Pretendard Bold"/>
              </a:rPr>
              <a:t>3. </a:t>
            </a:r>
            <a:r>
              <a:rPr lang="ko-KR" sz="9000" b="false" i="false" u="none" strike="noStrike" spc="-500">
                <a:solidFill>
                  <a:srgbClr val="FFFFFF"/>
                </a:solidFill>
                <a:ea typeface="Pretendard Bold"/>
              </a:rPr>
              <a:t>데이터셋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2857500"/>
            <a:ext cx="4686300" cy="2692400"/>
          </a:xfrm>
          <a:prstGeom prst="rect">
            <a:avLst/>
          </a:prstGeom>
          <a:effectLst>
            <a:outerShdw dir="2700000" dist="82813" blurRad="18036">
              <a:srgbClr val="509A6A">
                <a:alpha val="32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790700" y="3898900"/>
            <a:ext cx="373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녹지분포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00400" y="2400300"/>
            <a:ext cx="9144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94500" y="2857500"/>
            <a:ext cx="4686300" cy="2692400"/>
          </a:xfrm>
          <a:prstGeom prst="rect">
            <a:avLst/>
          </a:prstGeom>
          <a:effectLst>
            <a:outerShdw dir="2700000" dist="82813" blurRad="18036">
              <a:srgbClr val="509A6A">
                <a:alpha val="32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7264400" y="3898900"/>
            <a:ext cx="373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최고기온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74100" y="2349500"/>
            <a:ext cx="914400" cy="914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699500" y="2425700"/>
            <a:ext cx="889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3100" y="2425700"/>
            <a:ext cx="889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6413500"/>
            <a:ext cx="4686300" cy="2692400"/>
          </a:xfrm>
          <a:prstGeom prst="rect">
            <a:avLst/>
          </a:prstGeom>
          <a:effectLst>
            <a:outerShdw dir="2700000" dist="82813" blurRad="18036">
              <a:srgbClr val="509A6A">
                <a:alpha val="32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765300" y="7454900"/>
            <a:ext cx="373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미세먼지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0" y="5956300"/>
            <a:ext cx="9144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81800" y="6413500"/>
            <a:ext cx="4686300" cy="2692400"/>
          </a:xfrm>
          <a:prstGeom prst="rect">
            <a:avLst/>
          </a:prstGeom>
          <a:effectLst>
            <a:outerShdw dir="2700000" dist="82813" blurRad="18036">
              <a:srgbClr val="509A6A">
                <a:alpha val="32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6997700" y="7454900"/>
            <a:ext cx="426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온열질환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74100" y="5905500"/>
            <a:ext cx="914400" cy="914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93600" y="6413500"/>
            <a:ext cx="4686300" cy="2692400"/>
          </a:xfrm>
          <a:prstGeom prst="rect">
            <a:avLst/>
          </a:prstGeom>
          <a:effectLst>
            <a:outerShdw dir="2700000" dist="82813" blurRad="18036">
              <a:srgbClr val="509A6A">
                <a:alpha val="32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2763500" y="7454900"/>
            <a:ext cx="373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460"/>
              </a:lnSpc>
            </a:pP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고령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인구</a:t>
            </a:r>
            <a:r>
              <a:rPr lang="en-US" sz="3100" b="false" i="false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100" b="false" i="false" u="none" strike="noStrike" spc="-200">
                <a:solidFill>
                  <a:srgbClr val="595959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73200" y="5956300"/>
            <a:ext cx="914400" cy="914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185900" y="5981700"/>
            <a:ext cx="889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FFFFFF"/>
                </a:solidFill>
                <a:latin typeface="Pretendard SemiBold"/>
              </a:rPr>
              <a:t>+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6800" y="5981700"/>
            <a:ext cx="889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00400" y="5981700"/>
            <a:ext cx="889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구별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면적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대비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녹지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면적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비율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46200"/>
            <a:ext cx="10718800" cy="85725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79200" y="1346200"/>
          <a:ext cx="5270500" cy="8572500"/>
        </p:xfrm>
        <a:graphic>
          <a:graphicData uri="http://schemas.openxmlformats.org/drawingml/2006/table">
            <a:tbl>
              <a:tblPr/>
              <a:tblGrid>
                <a:gridCol w="1257300"/>
                <a:gridCol w="1257300"/>
                <a:gridCol w="1257300"/>
                <a:gridCol w="1257300"/>
              </a:tblGrid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강남구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서초구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0.49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0.64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관악구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0.79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송파구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광진구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0.32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양천구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1.79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0.57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영등포구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0.43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금천구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0.41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용산구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0.19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노원구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은평구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0.47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도봉구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0.46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0.22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0.82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0.75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마포구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0.37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단위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346200"/>
            <a:ext cx="20066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400" y="685800"/>
            <a:ext cx="13157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3.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데이터셋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 - 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구별</a:t>
            </a:r>
            <a:r>
              <a:rPr lang="en-US" sz="3600" b="false" i="false" u="none" strike="noStrike">
                <a:solidFill>
                  <a:srgbClr val="509A6A"/>
                </a:solidFill>
                <a:latin typeface="Pretendard Bold"/>
              </a:rPr>
              <a:t> </a:t>
            </a:r>
            <a:r>
              <a:rPr lang="ko-KR" sz="3600" b="false" i="false" u="none" strike="noStrike">
                <a:solidFill>
                  <a:srgbClr val="509A6A"/>
                </a:solidFill>
                <a:ea typeface="Pretendard Bold"/>
              </a:rPr>
              <a:t>최고기온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58900"/>
            <a:ext cx="10718800" cy="85725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379200" y="1346200"/>
          <a:ext cx="5270500" cy="8585200"/>
        </p:xfrm>
        <a:graphic>
          <a:graphicData uri="http://schemas.openxmlformats.org/drawingml/2006/table">
            <a:tbl>
              <a:tblPr/>
              <a:tblGrid>
                <a:gridCol w="1257300"/>
                <a:gridCol w="1257300"/>
                <a:gridCol w="1257300"/>
                <a:gridCol w="1257300"/>
              </a:tblGrid>
              <a:tr h="647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강남구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30.97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29.36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30.18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서초구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30.39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29.59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성동구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30.78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성북구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29.34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관악구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28.8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송파구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30.83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광진구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30.76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양천구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영등포구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30.92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금천구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용산구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30.55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노원구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30.11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은평구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29.52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도봉구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28.56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종로구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동대문구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30.34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29.29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31.03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중랑구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30.58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마포구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30.32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단위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°C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346200"/>
            <a:ext cx="2006600" cy="271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